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469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B247812F-1CDA-47F4-A301-C5D55B2DE22C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4A158295-6F5D-4D45-86BD-C3EC2CCE04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357158" y="714357"/>
            <a:ext cx="8101042" cy="2714644"/>
          </a:xfrm>
        </p:spPr>
        <p:txBody>
          <a:bodyPr/>
          <a:lstStyle/>
          <a:p>
            <a:r>
              <a:rPr lang="ru-RU" i="1" dirty="0" smtClean="0"/>
              <a:t>Возведение двучлена в степень. </a:t>
            </a:r>
            <a:br>
              <a:rPr lang="ru-RU" i="1" dirty="0" smtClean="0"/>
            </a:br>
            <a:r>
              <a:rPr lang="ru-RU" i="1" dirty="0" smtClean="0"/>
              <a:t>Треугольник Паскаля.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5214942" y="5500702"/>
            <a:ext cx="3643338" cy="1000132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Работу выполнила: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Вернигор Ирина 8 «А»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14422"/>
            <a:ext cx="26860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09113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Из курса 7 класса мы можем возвести двучлен  в первую, вторую и третью степень по формуле: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Monotype Corsiva" pitchFamily="66" charset="0"/>
                <a:cs typeface="Times New Roman" pitchFamily="18" charset="0"/>
              </a:rPr>
              <a:t>а+в</a:t>
            </a:r>
            <a:r>
              <a:rPr lang="ru-RU" sz="3200" dirty="0" smtClean="0">
                <a:latin typeface="Monotype Corsiva" pitchFamily="66" charset="0"/>
                <a:cs typeface="Times New Roman" pitchFamily="18" charset="0"/>
              </a:rPr>
              <a:t>)</a:t>
            </a:r>
            <a:r>
              <a:rPr lang="ru-RU" sz="3200" i="1" baseline="300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baseline="30000" dirty="0" smtClean="0">
                <a:latin typeface="Monotype Corsiva" pitchFamily="66" charset="0"/>
              </a:rPr>
              <a:t>1</a:t>
            </a:r>
            <a:r>
              <a:rPr lang="en-US" sz="3200" baseline="30000" dirty="0" smtClean="0">
                <a:latin typeface="Monotype Corsiva" pitchFamily="66" charset="0"/>
              </a:rPr>
              <a:t> </a:t>
            </a:r>
            <a:r>
              <a:rPr lang="ru-RU" sz="3200" dirty="0" smtClean="0">
                <a:latin typeface="Monotype Corsiva" pitchFamily="66" charset="0"/>
                <a:cs typeface="Times New Roman" pitchFamily="18" charset="0"/>
              </a:rPr>
              <a:t>=</a:t>
            </a:r>
            <a:r>
              <a:rPr lang="en-US" sz="32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Monotype Corsiva" pitchFamily="66" charset="0"/>
                <a:cs typeface="Times New Roman" pitchFamily="18" charset="0"/>
              </a:rPr>
              <a:t>а+в</a:t>
            </a:r>
            <a:endParaRPr lang="ru-RU" sz="3200" dirty="0" smtClean="0">
              <a:latin typeface="Monotype Corsiva" pitchFamily="66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Monotype Corsiva" pitchFamily="66" charset="0"/>
              </a:rPr>
              <a:t>(</a:t>
            </a:r>
            <a:r>
              <a:rPr lang="ru-RU" sz="3200" dirty="0" err="1" smtClean="0">
                <a:latin typeface="Monotype Corsiva" pitchFamily="66" charset="0"/>
              </a:rPr>
              <a:t>а+в</a:t>
            </a:r>
            <a:r>
              <a:rPr lang="ru-RU" sz="3200" dirty="0" smtClean="0">
                <a:latin typeface="Monotype Corsiva" pitchFamily="66" charset="0"/>
              </a:rPr>
              <a:t>)</a:t>
            </a:r>
            <a:r>
              <a:rPr lang="ru-RU" sz="3200" baseline="30000" dirty="0" smtClean="0">
                <a:latin typeface="Monotype Corsiva" pitchFamily="66" charset="0"/>
              </a:rPr>
              <a:t>2</a:t>
            </a:r>
            <a:r>
              <a:rPr lang="ru-RU" sz="3200" dirty="0" smtClean="0">
                <a:latin typeface="Monotype Corsiva" pitchFamily="66" charset="0"/>
              </a:rPr>
              <a:t>=а</a:t>
            </a:r>
            <a:r>
              <a:rPr lang="ru-RU" sz="3200" baseline="30000" dirty="0" smtClean="0">
                <a:latin typeface="Monotype Corsiva" pitchFamily="66" charset="0"/>
              </a:rPr>
              <a:t>2</a:t>
            </a:r>
            <a:r>
              <a:rPr lang="ru-RU" sz="3200" dirty="0" smtClean="0">
                <a:latin typeface="Monotype Corsiva" pitchFamily="66" charset="0"/>
              </a:rPr>
              <a:t>+2ав+в</a:t>
            </a:r>
            <a:r>
              <a:rPr lang="ru-RU" sz="3200" baseline="30000" dirty="0" smtClean="0">
                <a:latin typeface="Monotype Corsiva" pitchFamily="66" charset="0"/>
              </a:rPr>
              <a:t>2</a:t>
            </a:r>
          </a:p>
          <a:p>
            <a:pPr marL="0" indent="0">
              <a:buNone/>
            </a:pPr>
            <a:r>
              <a:rPr lang="ru-RU" sz="3200" dirty="0" smtClean="0">
                <a:latin typeface="Monotype Corsiva" pitchFamily="66" charset="0"/>
              </a:rPr>
              <a:t>(</a:t>
            </a:r>
            <a:r>
              <a:rPr lang="ru-RU" sz="3200" dirty="0" err="1" smtClean="0">
                <a:latin typeface="Monotype Corsiva" pitchFamily="66" charset="0"/>
              </a:rPr>
              <a:t>а+в</a:t>
            </a:r>
            <a:r>
              <a:rPr lang="ru-RU" sz="3200" dirty="0" smtClean="0">
                <a:latin typeface="Monotype Corsiva" pitchFamily="66" charset="0"/>
              </a:rPr>
              <a:t>)</a:t>
            </a:r>
            <a:r>
              <a:rPr lang="ru-RU" sz="3200" baseline="30000" dirty="0" smtClean="0">
                <a:latin typeface="Monotype Corsiva" pitchFamily="66" charset="0"/>
              </a:rPr>
              <a:t>3</a:t>
            </a:r>
            <a:r>
              <a:rPr lang="ru-RU" sz="3200" dirty="0" smtClean="0">
                <a:latin typeface="Monotype Corsiva" pitchFamily="66" charset="0"/>
              </a:rPr>
              <a:t>=а</a:t>
            </a:r>
            <a:r>
              <a:rPr lang="ru-RU" sz="3200" baseline="30000" dirty="0" smtClean="0">
                <a:latin typeface="Monotype Corsiva" pitchFamily="66" charset="0"/>
              </a:rPr>
              <a:t>3</a:t>
            </a:r>
            <a:r>
              <a:rPr lang="ru-RU" sz="3200" dirty="0" smtClean="0">
                <a:latin typeface="Monotype Corsiva" pitchFamily="66" charset="0"/>
              </a:rPr>
              <a:t>+3а</a:t>
            </a:r>
            <a:r>
              <a:rPr lang="ru-RU" sz="3200" baseline="30000" dirty="0" smtClean="0">
                <a:latin typeface="Monotype Corsiva" pitchFamily="66" charset="0"/>
              </a:rPr>
              <a:t>2</a:t>
            </a:r>
            <a:r>
              <a:rPr lang="ru-RU" sz="3200" dirty="0" smtClean="0">
                <a:latin typeface="Monotype Corsiva" pitchFamily="66" charset="0"/>
              </a:rPr>
              <a:t>в+3ав</a:t>
            </a:r>
            <a:r>
              <a:rPr lang="ru-RU" sz="3200" baseline="30000" dirty="0" smtClean="0">
                <a:latin typeface="Monotype Corsiva" pitchFamily="66" charset="0"/>
              </a:rPr>
              <a:t>2</a:t>
            </a:r>
            <a:r>
              <a:rPr lang="ru-RU" sz="3200" dirty="0" smtClean="0">
                <a:latin typeface="Monotype Corsiva" pitchFamily="66" charset="0"/>
              </a:rPr>
              <a:t>+в</a:t>
            </a:r>
            <a:r>
              <a:rPr lang="ru-RU" sz="3200" baseline="30000" dirty="0" smtClean="0">
                <a:latin typeface="Monotype Corsiva" pitchFamily="66" charset="0"/>
              </a:rPr>
              <a:t>3</a:t>
            </a:r>
            <a:endParaRPr lang="ru-RU" sz="3200" dirty="0" smtClean="0">
              <a:latin typeface="Monotype Corsiva" pitchFamily="66" charset="0"/>
            </a:endParaRPr>
          </a:p>
          <a:p>
            <a:pPr marL="0" indent="0">
              <a:buNone/>
            </a:pPr>
            <a:endParaRPr lang="ru-RU" sz="3200" dirty="0" smtClean="0">
              <a:latin typeface="Monotype Corsiva" pitchFamily="66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возвести двучлен в четвертую степень, надо двучлен в третьей степени умножить на  двучлен в первой степени.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*(</a:t>
            </a:r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)= (а</a:t>
            </a:r>
            <a:r>
              <a:rPr lang="ru-RU" sz="28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+3а</a:t>
            </a:r>
            <a:r>
              <a:rPr lang="ru-RU" sz="28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в+3ав</a:t>
            </a:r>
            <a:r>
              <a:rPr lang="ru-RU" sz="280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+в) </a:t>
            </a:r>
          </a:p>
          <a:p>
            <a:pPr marL="3408363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08363" indent="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944938" indent="-93663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+3а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в+3а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840288" indent="-176213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+3а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+3ав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827713" indent="-174625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ав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08363" indent="82550"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+4а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в+6а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+4ав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+в</a:t>
            </a:r>
            <a:r>
              <a:rPr lang="ru-RU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08363" indent="82550">
              <a:buNone/>
            </a:pPr>
            <a:endParaRPr lang="en-US" sz="28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92075" indent="0" algn="ctr">
              <a:buNone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=а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+4а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в+6а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+4ав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+4ав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+в</a:t>
            </a:r>
            <a:r>
              <a:rPr lang="ru-RU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08363" indent="82550">
              <a:buNone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0" indent="-176213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71788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786182" y="3000372"/>
            <a:ext cx="36433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786182" y="5000636"/>
            <a:ext cx="37147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Треугольник Паскаля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2357422" y="1428736"/>
            <a:ext cx="4643470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00034" y="4786322"/>
            <a:ext cx="8229600" cy="164307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Треугольная числовая таблица для составления коэффициентов(возведения двучлена в степень)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Получение второго ряда из первого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901146" cy="4810148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1   +  1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1   +   2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1   +   3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1   +   4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1    +  5</a:t>
            </a:r>
          </a:p>
          <a:p>
            <a:pPr marL="514350" indent="-514350">
              <a:buClr>
                <a:schemeClr val="accent4"/>
              </a:buClr>
              <a:buNone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None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</a:p>
          <a:p>
            <a:pPr marL="514350" indent="-514350">
              <a:buClr>
                <a:schemeClr val="accent4"/>
              </a:buClr>
              <a:buNone/>
            </a:pPr>
            <a:r>
              <a:rPr lang="en-US" sz="2400" dirty="0" smtClean="0">
                <a:solidFill>
                  <a:schemeClr val="accent4"/>
                </a:solidFill>
              </a:rPr>
              <a:t>  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1357291" y="1714489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1357291" y="2571743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 rot="5400000">
            <a:off x="1357291" y="3428999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1357291" y="4286255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571876"/>
            <a:ext cx="2712269" cy="22860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16378E-7 L 0.21267 -0.26232 " pathEditMode="relative" ptsTypes="AA"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Получение третьего ряда из второго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7272"/>
          </a:xfrm>
        </p:spPr>
        <p:txBody>
          <a:bodyPr/>
          <a:lstStyle/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ru-RU" sz="2400" dirty="0" smtClean="0">
                <a:solidFill>
                  <a:schemeClr val="accent4"/>
                </a:solidFill>
              </a:rPr>
              <a:t>     </a:t>
            </a:r>
            <a:r>
              <a:rPr lang="en-US" sz="2400" dirty="0" smtClean="0">
                <a:solidFill>
                  <a:schemeClr val="accent4"/>
                </a:solidFill>
              </a:rPr>
              <a:t>1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ru-RU" sz="2400" dirty="0" smtClean="0">
                <a:solidFill>
                  <a:schemeClr val="accent4"/>
                </a:solidFill>
              </a:rPr>
              <a:t>2 </a:t>
            </a:r>
            <a:r>
              <a:rPr lang="en-US" sz="2400" dirty="0" smtClean="0">
                <a:solidFill>
                  <a:schemeClr val="accent4"/>
                </a:solidFill>
              </a:rPr>
              <a:t>  +   </a:t>
            </a:r>
            <a:r>
              <a:rPr lang="ru-RU" sz="2400" dirty="0" smtClean="0">
                <a:solidFill>
                  <a:schemeClr val="accent4"/>
                </a:solidFill>
              </a:rPr>
              <a:t>1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ru-RU" sz="2400" dirty="0" smtClean="0">
                <a:solidFill>
                  <a:schemeClr val="accent4"/>
                </a:solidFill>
              </a:rPr>
              <a:t>3</a:t>
            </a:r>
            <a:r>
              <a:rPr lang="en-US" sz="2400" dirty="0" smtClean="0">
                <a:solidFill>
                  <a:schemeClr val="accent4"/>
                </a:solidFill>
              </a:rPr>
              <a:t>  +   3</a:t>
            </a: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ru-RU" sz="2400" dirty="0" smtClean="0">
                <a:solidFill>
                  <a:schemeClr val="accent4"/>
                </a:solidFill>
              </a:rPr>
              <a:t>4</a:t>
            </a:r>
            <a:r>
              <a:rPr lang="en-US" sz="2400" dirty="0" smtClean="0">
                <a:solidFill>
                  <a:schemeClr val="accent4"/>
                </a:solidFill>
              </a:rPr>
              <a:t>   +  </a:t>
            </a:r>
            <a:r>
              <a:rPr lang="ru-RU" sz="2400" dirty="0" smtClean="0">
                <a:solidFill>
                  <a:schemeClr val="accent4"/>
                </a:solidFill>
              </a:rPr>
              <a:t>6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514350" indent="-514350">
              <a:buClr>
                <a:schemeClr val="accent4"/>
              </a:buClr>
              <a:buFont typeface="+mj-lt"/>
              <a:buAutoNum type="arabicParenR"/>
            </a:pP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ru-RU" sz="2400" dirty="0" smtClean="0">
                <a:solidFill>
                  <a:schemeClr val="accent4"/>
                </a:solidFill>
              </a:rPr>
              <a:t>5</a:t>
            </a:r>
            <a:r>
              <a:rPr lang="en-US" sz="2400" dirty="0" smtClean="0">
                <a:solidFill>
                  <a:schemeClr val="accent4"/>
                </a:solidFill>
              </a:rPr>
              <a:t>   +  </a:t>
            </a:r>
            <a:r>
              <a:rPr lang="ru-RU" sz="2400" dirty="0" smtClean="0">
                <a:solidFill>
                  <a:schemeClr val="accent4"/>
                </a:solidFill>
              </a:rPr>
              <a:t>10</a:t>
            </a:r>
          </a:p>
          <a:p>
            <a:pPr marL="514350" indent="-514350">
              <a:buClr>
                <a:schemeClr val="accent4"/>
              </a:buClr>
              <a:buNone/>
            </a:pPr>
            <a:endParaRPr lang="en-US" sz="2400" dirty="0" smtClean="0">
              <a:solidFill>
                <a:schemeClr val="accent4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1357291" y="2643181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1357291" y="3357561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 rot="5400000">
            <a:off x="1357291" y="4286255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857364"/>
            <a:ext cx="3247667" cy="26179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571868" y="4929198"/>
            <a:ext cx="50006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*</a:t>
            </a:r>
            <a:r>
              <a:rPr lang="ru-RU" sz="2000" b="1" i="1" dirty="0" smtClean="0">
                <a:solidFill>
                  <a:srgbClr val="FF0000"/>
                </a:solidFill>
              </a:rPr>
              <a:t>Получение последующих рядов происходит по такому же способу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Степени </a:t>
            </a:r>
            <a:r>
              <a:rPr lang="ru-RU" sz="2000" b="1" i="1" u="sng" dirty="0" smtClean="0">
                <a:solidFill>
                  <a:srgbClr val="FF0000"/>
                </a:solidFill>
              </a:rPr>
              <a:t>а</a:t>
            </a:r>
            <a:r>
              <a:rPr lang="ru-RU" sz="2000" b="1" i="1" dirty="0" smtClean="0">
                <a:solidFill>
                  <a:srgbClr val="FF0000"/>
                </a:solidFill>
              </a:rPr>
              <a:t> к концу выражения уменьшаются, а </a:t>
            </a:r>
            <a:r>
              <a:rPr lang="ru-RU" sz="2000" b="1" i="1" u="sng" dirty="0" smtClean="0">
                <a:solidFill>
                  <a:srgbClr val="FF0000"/>
                </a:solidFill>
              </a:rPr>
              <a:t>в</a:t>
            </a:r>
            <a:r>
              <a:rPr lang="ru-RU" sz="2000" b="1" i="1" dirty="0" smtClean="0">
                <a:solidFill>
                  <a:srgbClr val="FF0000"/>
                </a:solidFill>
              </a:rPr>
              <a:t> возрастают!!!!</a:t>
            </a:r>
          </a:p>
          <a:p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rot="5400000">
            <a:off x="1428729" y="1714487"/>
            <a:ext cx="785816" cy="1357322"/>
          </a:xfrm>
          <a:prstGeom prst="rightBrace">
            <a:avLst>
              <a:gd name="adj1" fmla="val 20581"/>
              <a:gd name="adj2" fmla="val 2383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1)(2+в)</a:t>
            </a:r>
            <a:r>
              <a:rPr lang="ru-RU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=?</a:t>
            </a: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2)(с-2)</a:t>
            </a:r>
            <a:r>
              <a:rPr lang="ru-RU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-с(с-3)</a:t>
            </a:r>
            <a:r>
              <a:rPr lang="ru-RU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1" y="3500438"/>
            <a:ext cx="2910809" cy="266799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1)(2+в)</a:t>
            </a:r>
            <a:r>
              <a:rPr lang="ru-RU" baseline="30000" dirty="0" smtClean="0"/>
              <a:t>3</a:t>
            </a:r>
            <a:r>
              <a:rPr lang="ru-RU" dirty="0" smtClean="0"/>
              <a:t>=(2+в)</a:t>
            </a:r>
            <a:r>
              <a:rPr lang="ru-RU" baseline="30000" dirty="0" smtClean="0"/>
              <a:t>3</a:t>
            </a:r>
            <a:r>
              <a:rPr lang="ru-RU" dirty="0" smtClean="0"/>
              <a:t>=2</a:t>
            </a:r>
            <a:r>
              <a:rPr lang="ru-RU" baseline="30000" dirty="0" smtClean="0"/>
              <a:t>3</a:t>
            </a:r>
            <a:r>
              <a:rPr lang="ru-RU" dirty="0" smtClean="0"/>
              <a:t>+3*2</a:t>
            </a:r>
            <a:r>
              <a:rPr lang="ru-RU" baseline="30000" dirty="0" smtClean="0"/>
              <a:t>2</a:t>
            </a:r>
            <a:r>
              <a:rPr lang="ru-RU" dirty="0" smtClean="0"/>
              <a:t>в+3*2в</a:t>
            </a:r>
            <a:r>
              <a:rPr lang="ru-RU" baseline="30000" dirty="0" smtClean="0"/>
              <a:t>2</a:t>
            </a:r>
            <a:r>
              <a:rPr lang="ru-RU" dirty="0" smtClean="0"/>
              <a:t>+в</a:t>
            </a:r>
            <a:r>
              <a:rPr lang="ru-RU" baseline="30000" dirty="0" smtClean="0"/>
              <a:t>3</a:t>
            </a:r>
            <a:r>
              <a:rPr lang="ru-RU" dirty="0" smtClean="0"/>
              <a:t>=</a:t>
            </a:r>
          </a:p>
          <a:p>
            <a:pPr marL="514350" indent="-514350">
              <a:buNone/>
            </a:pPr>
            <a:r>
              <a:rPr lang="ru-RU" dirty="0" smtClean="0"/>
              <a:t>=8+12в+6в</a:t>
            </a:r>
            <a:r>
              <a:rPr lang="ru-RU" baseline="30000" dirty="0" smtClean="0"/>
              <a:t>2</a:t>
            </a:r>
            <a:r>
              <a:rPr lang="ru-RU" dirty="0" smtClean="0"/>
              <a:t>+в</a:t>
            </a:r>
            <a:r>
              <a:rPr lang="ru-RU" baseline="30000" dirty="0" smtClean="0"/>
              <a:t>3</a:t>
            </a:r>
          </a:p>
          <a:p>
            <a:pPr marL="0" indent="0">
              <a:buNone/>
            </a:pPr>
            <a:r>
              <a:rPr lang="ru-RU" dirty="0" smtClean="0"/>
              <a:t>2) (с-2)</a:t>
            </a:r>
            <a:r>
              <a:rPr lang="ru-RU" baseline="30000" dirty="0" smtClean="0"/>
              <a:t>2</a:t>
            </a:r>
            <a:r>
              <a:rPr lang="ru-RU" dirty="0" smtClean="0"/>
              <a:t>-с(с-3)</a:t>
            </a:r>
            <a:r>
              <a:rPr lang="ru-RU" baseline="30000" dirty="0" smtClean="0"/>
              <a:t>2</a:t>
            </a:r>
            <a:r>
              <a:rPr lang="ru-RU" dirty="0" smtClean="0"/>
              <a:t>=с</a:t>
            </a:r>
            <a:r>
              <a:rPr lang="ru-RU" baseline="30000" dirty="0" smtClean="0"/>
              <a:t>3</a:t>
            </a:r>
            <a:r>
              <a:rPr lang="ru-RU" dirty="0" smtClean="0"/>
              <a:t>+3с</a:t>
            </a:r>
            <a:r>
              <a:rPr lang="ru-RU" baseline="30000" dirty="0" smtClean="0"/>
              <a:t>2</a:t>
            </a:r>
            <a:r>
              <a:rPr lang="ru-RU" dirty="0" smtClean="0"/>
              <a:t>*(-2)+3с*(-2)</a:t>
            </a:r>
            <a:r>
              <a:rPr lang="ru-RU" baseline="30000" dirty="0" smtClean="0"/>
              <a:t>2</a:t>
            </a:r>
            <a:r>
              <a:rPr lang="ru-RU" dirty="0" smtClean="0"/>
              <a:t>-8-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ru-RU" dirty="0" smtClean="0"/>
              <a:t>- с(с</a:t>
            </a:r>
            <a:r>
              <a:rPr lang="ru-RU" baseline="30000" dirty="0" smtClean="0"/>
              <a:t>2</a:t>
            </a:r>
            <a:r>
              <a:rPr lang="ru-RU" dirty="0" smtClean="0"/>
              <a:t>-6с+9)=с</a:t>
            </a:r>
            <a:r>
              <a:rPr lang="ru-RU" baseline="30000" dirty="0" smtClean="0"/>
              <a:t>3</a:t>
            </a:r>
            <a:r>
              <a:rPr lang="ru-RU" dirty="0" smtClean="0"/>
              <a:t>-6с</a:t>
            </a:r>
            <a:r>
              <a:rPr lang="ru-RU" baseline="30000" dirty="0" smtClean="0"/>
              <a:t>2</a:t>
            </a:r>
            <a:r>
              <a:rPr lang="ru-RU" dirty="0" smtClean="0"/>
              <a:t>-12с-8-с</a:t>
            </a:r>
            <a:r>
              <a:rPr lang="ru-RU" baseline="30000" dirty="0" smtClean="0"/>
              <a:t>3</a:t>
            </a:r>
            <a:r>
              <a:rPr lang="ru-RU" dirty="0" smtClean="0"/>
              <a:t>+6с</a:t>
            </a:r>
            <a:r>
              <a:rPr lang="ru-RU" baseline="30000" dirty="0" smtClean="0"/>
              <a:t>2</a:t>
            </a:r>
            <a:r>
              <a:rPr lang="ru-RU" dirty="0" smtClean="0"/>
              <a:t>-9с=3с-8</a:t>
            </a:r>
          </a:p>
          <a:p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4643446"/>
            <a:ext cx="1747418" cy="169346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206</Words>
  <Application>Microsoft Office PowerPoint</Application>
  <PresentationFormat>Экран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Возведение двучлена в степень.  Треугольник Паскаля.</vt:lpstr>
      <vt:lpstr>Слайд 2</vt:lpstr>
      <vt:lpstr>Слайд 3</vt:lpstr>
      <vt:lpstr>Треугольник Паскаля</vt:lpstr>
      <vt:lpstr>Получение второго ряда из первого</vt:lpstr>
      <vt:lpstr>Получение третьего ряда из второго</vt:lpstr>
      <vt:lpstr>Задачи</vt:lpstr>
      <vt:lpstr>Ответы!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Возведение двучлена в степень.  Треугольник Паскаля.</dc:title>
  <dc:creator>Irina</dc:creator>
  <cp:lastModifiedBy>Irina</cp:lastModifiedBy>
  <cp:revision>18</cp:revision>
  <dcterms:created xsi:type="dcterms:W3CDTF">2011-12-05T17:33:09Z</dcterms:created>
  <dcterms:modified xsi:type="dcterms:W3CDTF">2011-12-06T19:44:43Z</dcterms:modified>
</cp:coreProperties>
</file>